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44"/>
  </p:notesMasterIdLst>
  <p:sldIdLst>
    <p:sldId id="256" r:id="rId2"/>
    <p:sldId id="262" r:id="rId3"/>
    <p:sldId id="263" r:id="rId4"/>
    <p:sldId id="264" r:id="rId5"/>
    <p:sldId id="296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97" r:id="rId15"/>
    <p:sldId id="257" r:id="rId16"/>
    <p:sldId id="258" r:id="rId17"/>
    <p:sldId id="274" r:id="rId18"/>
    <p:sldId id="259" r:id="rId19"/>
    <p:sldId id="275" r:id="rId20"/>
    <p:sldId id="260" r:id="rId21"/>
    <p:sldId id="261" r:id="rId22"/>
    <p:sldId id="273" r:id="rId23"/>
    <p:sldId id="276" r:id="rId24"/>
    <p:sldId id="277" r:id="rId25"/>
    <p:sldId id="298" r:id="rId26"/>
    <p:sldId id="278" r:id="rId27"/>
    <p:sldId id="279" r:id="rId28"/>
    <p:sldId id="280" r:id="rId29"/>
    <p:sldId id="281" r:id="rId30"/>
    <p:sldId id="286" r:id="rId31"/>
    <p:sldId id="294" r:id="rId32"/>
    <p:sldId id="285" r:id="rId33"/>
    <p:sldId id="284" r:id="rId34"/>
    <p:sldId id="295" r:id="rId35"/>
    <p:sldId id="287" r:id="rId36"/>
    <p:sldId id="293" r:id="rId37"/>
    <p:sldId id="288" r:id="rId38"/>
    <p:sldId id="289" r:id="rId39"/>
    <p:sldId id="290" r:id="rId40"/>
    <p:sldId id="292" r:id="rId41"/>
    <p:sldId id="299" r:id="rId42"/>
    <p:sldId id="300" r:id="rId4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6" autoAdjust="0"/>
    <p:restoredTop sz="94630" autoAdjust="0"/>
  </p:normalViewPr>
  <p:slideViewPr>
    <p:cSldViewPr snapToGrid="0" snapToObjects="1">
      <p:cViewPr varScale="1">
        <p:scale>
          <a:sx n="137" d="100"/>
          <a:sy n="137" d="100"/>
        </p:scale>
        <p:origin x="-112" y="-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4488E-1184-0B4E-A0B0-AC3CC1FC6A30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9FF50-446D-3940-804B-B4BFC78E72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99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8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63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63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63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520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10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9FF50-446D-3940-804B-B4BFC78E726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63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7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79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8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85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4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50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5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96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18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1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78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F2C1-6DAB-8E43-9D01-7EC84FD21D3E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19E3-D5BA-594D-B8B0-E584DED40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4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11" y="3525178"/>
            <a:ext cx="1438016" cy="1438016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685800" y="1776553"/>
            <a:ext cx="7772400" cy="1102519"/>
          </a:xfrm>
        </p:spPr>
        <p:txBody>
          <a:bodyPr>
            <a:noAutofit/>
          </a:bodyPr>
          <a:lstStyle/>
          <a:p>
            <a:r>
              <a:rPr lang="de-DE" sz="6000" dirty="0">
                <a:solidFill>
                  <a:schemeClr val="bg1"/>
                </a:solidFill>
                <a:latin typeface="Charter Roman"/>
                <a:cs typeface="Charter Roman"/>
              </a:rPr>
              <a:t>HERZLICH WILLKOMMEN</a:t>
            </a:r>
          </a:p>
        </p:txBody>
      </p:sp>
    </p:spTree>
    <p:extLst>
      <p:ext uri="{BB962C8B-B14F-4D97-AF65-F5344CB8AC3E}">
        <p14:creationId xmlns:p14="http://schemas.microsoft.com/office/powerpoint/2010/main" val="3617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SAAT ZU SIEGEL</a:t>
            </a:r>
          </a:p>
          <a:p>
            <a:r>
              <a:rPr lang="de-DE" dirty="0">
                <a:solidFill>
                  <a:srgbClr val="800080"/>
                </a:solidFill>
              </a:rPr>
              <a:t>Aussaat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de-DE" dirty="0"/>
          </a:p>
        </p:txBody>
      </p:sp>
      <p:pic>
        <p:nvPicPr>
          <p:cNvPr id="2" name="Bild 1" descr="SeedtoSea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" y="198226"/>
            <a:ext cx="1599962" cy="159996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80924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4" name="Bild 3" descr="Sam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7" y="2033176"/>
            <a:ext cx="2957495" cy="19732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03048" y="2238963"/>
            <a:ext cx="51860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dirty="0"/>
              <a:t>Samen ursprünglich von Wildpflanzen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Testung der Samen auf Wirkstoffe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Prüfung durch Experten</a:t>
            </a:r>
          </a:p>
        </p:txBody>
      </p:sp>
      <p:pic>
        <p:nvPicPr>
          <p:cNvPr id="9" name="Bild 8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2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SAAT ZU SIEGEL</a:t>
            </a:r>
          </a:p>
          <a:p>
            <a:r>
              <a:rPr lang="de-DE" dirty="0">
                <a:solidFill>
                  <a:srgbClr val="800080"/>
                </a:solidFill>
              </a:rPr>
              <a:t>Anbau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de-DE" dirty="0"/>
          </a:p>
        </p:txBody>
      </p:sp>
      <p:pic>
        <p:nvPicPr>
          <p:cNvPr id="2" name="Bild 1" descr="SeedtoSea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" y="198226"/>
            <a:ext cx="1599962" cy="159996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80924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rgbClr val="80008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3048" y="2020595"/>
            <a:ext cx="5275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dirty="0"/>
              <a:t>eigene Farmen weltweit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Partnerfarmen &amp; Kooperationspartner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unbelastete Böden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Natürliche Dünger (Wurmkompost)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Pflanzenschutz durch </a:t>
            </a:r>
            <a:r>
              <a:rPr lang="de-DE" sz="2400" dirty="0" err="1"/>
              <a:t>äth</a:t>
            </a:r>
            <a:r>
              <a:rPr lang="de-DE" sz="2400" dirty="0"/>
              <a:t>. Öle</a:t>
            </a:r>
          </a:p>
        </p:txBody>
      </p:sp>
      <p:pic>
        <p:nvPicPr>
          <p:cNvPr id="9" name="Bild 8" descr="Lavendelfa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0595"/>
            <a:ext cx="2946919" cy="1966148"/>
          </a:xfrm>
          <a:prstGeom prst="rect">
            <a:avLst/>
          </a:prstGeom>
        </p:spPr>
      </p:pic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0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SAAT ZU SIEGEL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de-DE" dirty="0"/>
          </a:p>
        </p:txBody>
      </p:sp>
      <p:pic>
        <p:nvPicPr>
          <p:cNvPr id="2" name="Bild 1" descr="SeedtoSea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" y="198226"/>
            <a:ext cx="1599962" cy="159996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80924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10" name="Bild 9" descr="Bildschirmfoto 2017-03-15 um 18.34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99" y="1544282"/>
            <a:ext cx="4191808" cy="240784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727310" y="4335907"/>
            <a:ext cx="3333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/>
              <a:t>www.seedtoseal.com</a:t>
            </a:r>
            <a:endParaRPr lang="de-DE" sz="2800" dirty="0"/>
          </a:p>
        </p:txBody>
      </p:sp>
      <p:sp>
        <p:nvSpPr>
          <p:cNvPr id="12" name="Textfeld 11"/>
          <p:cNvSpPr txBox="1"/>
          <p:nvPr/>
        </p:nvSpPr>
        <p:spPr>
          <a:xfrm>
            <a:off x="285584" y="1772120"/>
            <a:ext cx="252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British Columbia, Kanada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4290" y="2563539"/>
            <a:ext cx="21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Highland</a:t>
            </a:r>
            <a:r>
              <a:rPr lang="de-DE" dirty="0"/>
              <a:t> Flats, Idaho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5584" y="347646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St. Maries, Idaho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99981" y="2185943"/>
            <a:ext cx="130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Mona, Utah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00727" y="1510614"/>
            <a:ext cx="204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Simiane</a:t>
            </a:r>
            <a:r>
              <a:rPr lang="de-DE" dirty="0"/>
              <a:t> La Rotonde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100727" y="1103091"/>
            <a:ext cx="152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Salalah</a:t>
            </a:r>
            <a:r>
              <a:rPr lang="de-DE" dirty="0"/>
              <a:t>, Oman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00727" y="1947507"/>
            <a:ext cx="150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Split, Kroatien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68729" y="3022115"/>
            <a:ext cx="200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Guayaquil, Ecuador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405480" y="704575"/>
            <a:ext cx="23424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rgbClr val="800080"/>
                </a:solidFill>
              </a:rPr>
              <a:t>Farmen</a:t>
            </a:r>
          </a:p>
          <a:p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887043" y="2360491"/>
            <a:ext cx="201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Manolvo</a:t>
            </a:r>
            <a:r>
              <a:rPr lang="de-DE" dirty="0"/>
              <a:t>, Bulgarien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09600" y="3981585"/>
            <a:ext cx="182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Big Island, Hawaii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314684" y="2729823"/>
            <a:ext cx="163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Perth, </a:t>
            </a:r>
            <a:r>
              <a:rPr lang="de-DE" dirty="0" err="1"/>
              <a:t>Australia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6890027" y="3122864"/>
            <a:ext cx="179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Darwin, </a:t>
            </a:r>
            <a:r>
              <a:rPr lang="de-DE" dirty="0" err="1"/>
              <a:t>Australia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7394371" y="733759"/>
            <a:ext cx="155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Muscat, Oman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014910" y="401781"/>
            <a:ext cx="167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Taitung</a:t>
            </a:r>
            <a:r>
              <a:rPr lang="de-DE" dirty="0"/>
              <a:t>, Taiwan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725669" y="3504922"/>
            <a:ext cx="13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Dubai, V.A.E.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102629" y="1381683"/>
            <a:ext cx="163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Sevilla, Spanien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5330659" y="3981585"/>
            <a:ext cx="232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Reggio </a:t>
            </a:r>
            <a:r>
              <a:rPr lang="de-DE" dirty="0" smtClean="0"/>
              <a:t>Calabria, Italien</a:t>
            </a:r>
            <a:endParaRPr lang="de-DE" dirty="0"/>
          </a:p>
        </p:txBody>
      </p:sp>
      <p:pic>
        <p:nvPicPr>
          <p:cNvPr id="30" name="Bild 29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SAAT ZU SIEGEL</a:t>
            </a:r>
          </a:p>
          <a:p>
            <a:r>
              <a:rPr lang="de-DE" dirty="0">
                <a:solidFill>
                  <a:srgbClr val="800080"/>
                </a:solidFill>
              </a:rPr>
              <a:t>Lavendelernte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de-DE" dirty="0"/>
          </a:p>
        </p:txBody>
      </p:sp>
      <p:pic>
        <p:nvPicPr>
          <p:cNvPr id="2" name="Bild 1" descr="SeedtoSea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" y="198226"/>
            <a:ext cx="1599962" cy="159996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80924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4" name="Bild 3" descr="simi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99" y="198226"/>
            <a:ext cx="2037174" cy="137853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49121" y="2172872"/>
            <a:ext cx="4906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Lavendelernte im Juli auf der Young Living Farm in</a:t>
            </a:r>
          </a:p>
          <a:p>
            <a:r>
              <a:rPr lang="de-DE" sz="2800" dirty="0" err="1"/>
              <a:t>Simiane</a:t>
            </a:r>
            <a:r>
              <a:rPr lang="de-DE" sz="2800" dirty="0"/>
              <a:t>-La-Rotonde in Frankreich</a:t>
            </a:r>
          </a:p>
        </p:txBody>
      </p:sp>
      <p:pic>
        <p:nvPicPr>
          <p:cNvPr id="11" name="Bild 10" descr="2017-07-03 10.37.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6" y="2020294"/>
            <a:ext cx="3327343" cy="2209952"/>
          </a:xfrm>
          <a:prstGeom prst="rect">
            <a:avLst/>
          </a:prstGeom>
        </p:spPr>
      </p:pic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6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89883" y="1978982"/>
            <a:ext cx="8228013" cy="14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von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ätherischen Ölen</a:t>
            </a:r>
            <a:endParaRPr lang="de-DE" sz="4000" dirty="0">
              <a:solidFill>
                <a:schemeClr val="bg1">
                  <a:lumMod val="50000"/>
                </a:schemeClr>
              </a:solidFill>
              <a:latin typeface="Charter Roman"/>
              <a:cs typeface="Charter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36516" y="942604"/>
            <a:ext cx="7470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800" dirty="0" smtClean="0">
                <a:solidFill>
                  <a:srgbClr val="800080"/>
                </a:solidFill>
                <a:latin typeface="Charter Roman"/>
                <a:cs typeface="Charter Roman"/>
              </a:rPr>
              <a:t>WIRKUNG</a:t>
            </a:r>
            <a:endParaRPr lang="de-DE" sz="8800" dirty="0">
              <a:solidFill>
                <a:srgbClr val="800080"/>
              </a:solidFill>
            </a:endParaRP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5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4965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Wie wirken ATHERISCHE ÖLE?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808836" y="1192215"/>
            <a:ext cx="5532343" cy="1764313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über den Geruch</a:t>
            </a:r>
          </a:p>
          <a:p>
            <a:pPr algn="ctr"/>
            <a:r>
              <a:rPr lang="de-DE" dirty="0"/>
              <a:t>über die Haut</a:t>
            </a:r>
          </a:p>
          <a:p>
            <a:pPr algn="ctr"/>
            <a:r>
              <a:rPr lang="de-DE" dirty="0"/>
              <a:t>über Frequenz / Schwingung</a:t>
            </a:r>
          </a:p>
          <a:p>
            <a:pPr marL="0" indent="0" algn="ctr">
              <a:buNone/>
            </a:pP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2"/>
          <a:srcRect t="14620"/>
          <a:stretch/>
        </p:blipFill>
        <p:spPr>
          <a:xfrm>
            <a:off x="3468718" y="3029586"/>
            <a:ext cx="2197100" cy="1875885"/>
          </a:xfrm>
          <a:prstGeom prst="rect">
            <a:avLst/>
          </a:prstGeom>
        </p:spPr>
      </p:pic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1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t="4009" b="-14082"/>
          <a:stretch/>
        </p:blipFill>
        <p:spPr>
          <a:xfrm>
            <a:off x="0" y="-1"/>
            <a:ext cx="9144000" cy="58980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232" y="379157"/>
            <a:ext cx="8229600" cy="857250"/>
          </a:xfrm>
        </p:spPr>
        <p:txBody>
          <a:bodyPr/>
          <a:lstStyle/>
          <a:p>
            <a:pPr algn="l"/>
            <a:r>
              <a:rPr lang="de-DE" dirty="0">
                <a:solidFill>
                  <a:srgbClr val="800080"/>
                </a:solidFill>
              </a:rPr>
              <a:t>ÜBER DEN GERUCH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75865" y="1200151"/>
            <a:ext cx="5670704" cy="2343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/>
              <a:t>„Der Geruchssinn </a:t>
            </a:r>
          </a:p>
          <a:p>
            <a:pPr marL="0" indent="0">
              <a:buNone/>
            </a:pPr>
            <a:r>
              <a:rPr lang="de-DE" sz="2800" dirty="0"/>
              <a:t>ist der einzige unserer 5 Sinne, </a:t>
            </a:r>
          </a:p>
          <a:p>
            <a:pPr marL="0" indent="0">
              <a:buNone/>
            </a:pPr>
            <a:r>
              <a:rPr lang="de-DE" sz="2800" dirty="0"/>
              <a:t>der direkt mit dem Limbischen System - unserem emotionalen Kontrollzentrum - verbunden ist...“</a:t>
            </a:r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Über den GERUCH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17295" y="1200150"/>
            <a:ext cx="6710792" cy="3446677"/>
          </a:xfrm>
        </p:spPr>
        <p:txBody>
          <a:bodyPr>
            <a:noAutofit/>
          </a:bodyPr>
          <a:lstStyle/>
          <a:p>
            <a:r>
              <a:rPr lang="de-DE" sz="2800" dirty="0"/>
              <a:t>Positive Auswirkung auf die </a:t>
            </a:r>
            <a:r>
              <a:rPr lang="de-DE" sz="2800" dirty="0" smtClean="0"/>
              <a:t>Schlafqualität</a:t>
            </a:r>
            <a:endParaRPr lang="de-DE" sz="2800" dirty="0"/>
          </a:p>
          <a:p>
            <a:r>
              <a:rPr lang="de-DE" sz="2800" dirty="0"/>
              <a:t>die </a:t>
            </a:r>
            <a:r>
              <a:rPr lang="de-DE" sz="2800" dirty="0" smtClean="0"/>
              <a:t>Gedächtnisleistung</a:t>
            </a:r>
            <a:endParaRPr lang="de-DE" sz="2800" dirty="0"/>
          </a:p>
          <a:p>
            <a:r>
              <a:rPr lang="de-DE" sz="2800" dirty="0"/>
              <a:t>das </a:t>
            </a:r>
            <a:r>
              <a:rPr lang="de-DE" sz="2800" dirty="0" smtClean="0"/>
              <a:t>Konzentrationsvermögen </a:t>
            </a:r>
            <a:endParaRPr lang="de-DE" sz="2800" dirty="0"/>
          </a:p>
          <a:p>
            <a:r>
              <a:rPr lang="de-DE" sz="2800" dirty="0"/>
              <a:t>das emotionale </a:t>
            </a:r>
            <a:r>
              <a:rPr lang="de-DE" sz="2800" dirty="0" smtClean="0"/>
              <a:t>Wohlbefinden </a:t>
            </a:r>
            <a:endParaRPr lang="de-DE" sz="2800" dirty="0"/>
          </a:p>
          <a:p>
            <a:r>
              <a:rPr lang="de-DE" sz="2800" dirty="0"/>
              <a:t>Sie steuern unser </a:t>
            </a:r>
            <a:r>
              <a:rPr lang="de-DE" sz="2800" dirty="0" smtClean="0"/>
              <a:t>Sättigungsgefühl</a:t>
            </a:r>
            <a:endParaRPr lang="de-DE" sz="2800" dirty="0"/>
          </a:p>
          <a:p>
            <a:r>
              <a:rPr lang="de-DE" sz="2800" dirty="0"/>
              <a:t>gleichen Hormonhaushalt aus </a:t>
            </a: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t="1629" b="114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0865" y="350378"/>
            <a:ext cx="4189968" cy="857250"/>
          </a:xfrm>
        </p:spPr>
        <p:txBody>
          <a:bodyPr>
            <a:noAutofit/>
          </a:bodyPr>
          <a:lstStyle/>
          <a:p>
            <a:pPr algn="l"/>
            <a:r>
              <a:rPr lang="de-DE" dirty="0">
                <a:solidFill>
                  <a:srgbClr val="800080"/>
                </a:solidFill>
              </a:rPr>
              <a:t>ÜBER DIE HAUT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938272" y="2147989"/>
            <a:ext cx="4930687" cy="2788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</a:rPr>
              <a:t>Ätherische Öle dringen innerhalb kürzester Zeit durch die Hautporen tief ins Gewebe ein und gelangen so ins Lymphsystem, den Blutkreislauf und zu den Organen.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8778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Über die HAUT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0007" y="1594612"/>
            <a:ext cx="7855746" cy="208052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Äußerlich aufgetragene Öle wirken lokal, über den Lymphfluss, den Blutkreislauf und über Energiebahnen. Sie entspannen Geist und Körper und wirken wohltuend auf das Gemüt.</a:t>
            </a:r>
          </a:p>
          <a:p>
            <a:endParaRPr lang="de-DE" dirty="0"/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1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89883" y="1978982"/>
            <a:ext cx="8228013" cy="14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von YOUNG LIVING</a:t>
            </a:r>
            <a:endParaRPr lang="de-DE" sz="4000" dirty="0">
              <a:solidFill>
                <a:schemeClr val="bg1">
                  <a:lumMod val="50000"/>
                </a:schemeClr>
              </a:solidFill>
              <a:latin typeface="Charter Roman"/>
              <a:cs typeface="Charter Roman"/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489883" y="3137924"/>
            <a:ext cx="8228013" cy="80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rgbClr val="7F7F7F"/>
                </a:solidFill>
                <a:latin typeface="Avenir Medium"/>
                <a:cs typeface="Avenir Medium"/>
              </a:rPr>
              <a:t>Wirkung, Anwendung &amp; Bestellung</a:t>
            </a:r>
          </a:p>
        </p:txBody>
      </p:sp>
      <p:sp>
        <p:nvSpPr>
          <p:cNvPr id="6" name="Rechteck 5"/>
          <p:cNvSpPr/>
          <p:nvPr/>
        </p:nvSpPr>
        <p:spPr>
          <a:xfrm>
            <a:off x="836516" y="942604"/>
            <a:ext cx="7470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800" dirty="0">
                <a:solidFill>
                  <a:srgbClr val="800080"/>
                </a:solidFill>
                <a:latin typeface="Charter Roman"/>
                <a:cs typeface="Charter Roman"/>
              </a:rPr>
              <a:t>Ätherische Öle </a:t>
            </a:r>
            <a:endParaRPr lang="de-DE" sz="8800" dirty="0">
              <a:solidFill>
                <a:srgbClr val="800080"/>
              </a:solidFill>
            </a:endParaRPr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/>
          <a:srcRect t="10193" b="1019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52674"/>
            <a:ext cx="8009690" cy="857250"/>
          </a:xfrm>
        </p:spPr>
        <p:txBody>
          <a:bodyPr>
            <a:no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Über die FREQUENZ/Schwingung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407528"/>
            <a:ext cx="7380868" cy="2694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>
                <a:solidFill>
                  <a:srgbClr val="FFFFFF"/>
                </a:solidFill>
              </a:rPr>
              <a:t>„Alles ist in ständiger Schwingung. In der Tat hat jeder eine persönliche Schwingung, die der Welt mitteilt, wer wir sind und uns bei der Formung der Realität hilft.“</a:t>
            </a:r>
          </a:p>
          <a:p>
            <a:pPr marL="0" indent="0">
              <a:buNone/>
            </a:pPr>
            <a:endParaRPr lang="de-DE" sz="240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1800" i="1" dirty="0">
                <a:solidFill>
                  <a:srgbClr val="FFFFFF"/>
                </a:solidFill>
              </a:rPr>
              <a:t>(</a:t>
            </a:r>
            <a:r>
              <a:rPr lang="de-DE" sz="1800" dirty="0">
                <a:solidFill>
                  <a:srgbClr val="FFFFFF"/>
                </a:solidFill>
              </a:rPr>
              <a:t>aus: </a:t>
            </a:r>
            <a:r>
              <a:rPr lang="de-DE" sz="1800" i="1" dirty="0">
                <a:solidFill>
                  <a:srgbClr val="FFFFFF"/>
                </a:solidFill>
              </a:rPr>
              <a:t>Penny Pierce: „</a:t>
            </a:r>
            <a:r>
              <a:rPr lang="de-DE" sz="1800" i="1" dirty="0" err="1">
                <a:solidFill>
                  <a:srgbClr val="FFFFFF"/>
                </a:solidFill>
              </a:rPr>
              <a:t>Frequency</a:t>
            </a:r>
            <a:r>
              <a:rPr lang="de-DE" sz="1800" i="1" dirty="0">
                <a:solidFill>
                  <a:srgbClr val="FFFFFF"/>
                </a:solidFill>
              </a:rPr>
              <a:t>: The Power </a:t>
            </a:r>
            <a:r>
              <a:rPr lang="de-DE" sz="1800" i="1" dirty="0" err="1">
                <a:solidFill>
                  <a:srgbClr val="FFFFFF"/>
                </a:solidFill>
              </a:rPr>
              <a:t>of</a:t>
            </a:r>
            <a:r>
              <a:rPr lang="de-DE" sz="1800" i="1" dirty="0">
                <a:solidFill>
                  <a:srgbClr val="FFFFFF"/>
                </a:solidFill>
              </a:rPr>
              <a:t> personal Vibration“, 2009)</a:t>
            </a:r>
            <a:endParaRPr lang="de-DE" sz="1800" dirty="0">
              <a:solidFill>
                <a:srgbClr val="FFFFFF"/>
              </a:solidFill>
            </a:endParaRPr>
          </a:p>
        </p:txBody>
      </p:sp>
      <p:pic>
        <p:nvPicPr>
          <p:cNvPr id="8" name="Bild 7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8112" y="1218882"/>
            <a:ext cx="7759534" cy="27929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sz="2800" b="1" baseline="30000" dirty="0"/>
          </a:p>
          <a:p>
            <a:pPr marL="0" indent="0">
              <a:buNone/>
            </a:pPr>
            <a:r>
              <a:rPr lang="de-DE" sz="2800" b="1" dirty="0"/>
              <a:t>Eine Frequenz ist eine konstante, messbare Stärke elektrischer Energie zwischen zwei beliebigen Punkten.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r>
              <a:rPr lang="de-DE" sz="2800" dirty="0"/>
              <a:t>Bruce </a:t>
            </a:r>
            <a:r>
              <a:rPr lang="de-DE" sz="2800" dirty="0" err="1"/>
              <a:t>Tainio</a:t>
            </a:r>
            <a:r>
              <a:rPr lang="de-DE" sz="2800" dirty="0"/>
              <a:t> von </a:t>
            </a:r>
            <a:r>
              <a:rPr lang="de-DE" sz="2800" dirty="0" err="1"/>
              <a:t>Tainio</a:t>
            </a:r>
            <a:r>
              <a:rPr lang="de-DE" sz="2800" dirty="0"/>
              <a:t> Technology in Cheney, Washington, entwickelte Geräte zur Messung der Biofrequenz von Lebensmitteln und beim Menschen. </a:t>
            </a:r>
            <a:r>
              <a:rPr lang="de-DE" sz="2800" baseline="30000" dirty="0"/>
              <a:t/>
            </a:r>
            <a:br>
              <a:rPr lang="de-DE" sz="2800" baseline="30000" dirty="0"/>
            </a:br>
            <a:endParaRPr lang="de-DE" sz="28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2183926" y="375428"/>
            <a:ext cx="4769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800080"/>
                </a:solidFill>
              </a:rPr>
              <a:t>Über die FREQUENZ</a:t>
            </a: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1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65234"/>
            <a:ext cx="8229600" cy="2687148"/>
          </a:xfrm>
        </p:spPr>
        <p:txBody>
          <a:bodyPr>
            <a:normAutofit fontScale="62500" lnSpcReduction="20000"/>
          </a:bodyPr>
          <a:lstStyle/>
          <a:p>
            <a:r>
              <a:rPr lang="de-DE" sz="3800" dirty="0"/>
              <a:t>Industriell verarbeitete Lebensmittel: </a:t>
            </a:r>
            <a:r>
              <a:rPr lang="de-DE" sz="3800" b="1" dirty="0"/>
              <a:t>0 MHz</a:t>
            </a:r>
          </a:p>
          <a:p>
            <a:r>
              <a:rPr lang="de-DE" sz="3800" dirty="0"/>
              <a:t>Frische Lebensmittel: </a:t>
            </a:r>
            <a:r>
              <a:rPr lang="de-DE" sz="3800" b="1" dirty="0"/>
              <a:t>20 - 27 MHz </a:t>
            </a:r>
            <a:r>
              <a:rPr lang="de-DE" sz="3800" dirty="0"/>
              <a:t>(höher, wenn biologisch...)</a:t>
            </a:r>
          </a:p>
          <a:p>
            <a:r>
              <a:rPr lang="de-DE" sz="3800" dirty="0"/>
              <a:t>Trockene Kräuter: </a:t>
            </a:r>
            <a:r>
              <a:rPr lang="de-DE" sz="3800" b="1" dirty="0"/>
              <a:t>15 - 22 MHz</a:t>
            </a:r>
          </a:p>
          <a:p>
            <a:r>
              <a:rPr lang="de-DE" sz="3800" dirty="0"/>
              <a:t>Frische Kräuter: </a:t>
            </a:r>
            <a:r>
              <a:rPr lang="de-DE" sz="3800" b="1" dirty="0"/>
              <a:t>20 - 27 MHz</a:t>
            </a:r>
            <a:r>
              <a:rPr lang="de-DE" sz="3800" dirty="0"/>
              <a:t>	(höher, wenn biologisch...)</a:t>
            </a:r>
          </a:p>
          <a:p>
            <a:r>
              <a:rPr lang="de-DE" sz="3800" dirty="0"/>
              <a:t>Ätherische Öle: </a:t>
            </a:r>
            <a:r>
              <a:rPr lang="de-DE" sz="3800" b="1" dirty="0"/>
              <a:t>52 - 320 MHZ </a:t>
            </a:r>
            <a:r>
              <a:rPr lang="de-DE" sz="3800" dirty="0"/>
              <a:t>(Rosenöl)</a:t>
            </a:r>
          </a:p>
          <a:p>
            <a:endParaRPr lang="de-DE" dirty="0"/>
          </a:p>
          <a:p>
            <a:r>
              <a:rPr lang="de-DE" sz="4000" dirty="0"/>
              <a:t>Gesunder Mensch: </a:t>
            </a:r>
            <a:r>
              <a:rPr lang="de-DE" sz="4000" b="1" dirty="0"/>
              <a:t>62 - 78 MH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088490" y="375210"/>
            <a:ext cx="2390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rgbClr val="800080"/>
                </a:solidFill>
              </a:rPr>
              <a:t>Beispiele:</a:t>
            </a: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6732" y="834567"/>
            <a:ext cx="8000068" cy="205166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Eine positive Grundeinstellung, die Anwendung ätherischer Öle und ein gesunder Lebensstil erhöhen die persönliche Schwingung und somit das Wohlbefinden!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33088" y="3453864"/>
            <a:ext cx="5391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Negative Gedanken senken die Schwingung um 12 MHz</a:t>
            </a:r>
          </a:p>
          <a:p>
            <a:r>
              <a:rPr lang="de-DE" dirty="0"/>
              <a:t>Positive Gedanken heben sie um 10 MHz</a:t>
            </a:r>
          </a:p>
          <a:p>
            <a:r>
              <a:rPr lang="de-DE" dirty="0"/>
              <a:t>Gebet und Meditation um 15 MHz</a:t>
            </a:r>
          </a:p>
        </p:txBody>
      </p:sp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87101" y="574705"/>
            <a:ext cx="76625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i="1" dirty="0"/>
              <a:t>R.C.: </a:t>
            </a:r>
            <a:r>
              <a:rPr lang="fi-FI" sz="2800" dirty="0"/>
              <a:t>75 MHz 			</a:t>
            </a:r>
            <a:r>
              <a:rPr lang="de-DE" sz="2800" i="1" dirty="0"/>
              <a:t>Weihrauch:</a:t>
            </a:r>
            <a:r>
              <a:rPr lang="de-DE" sz="2800" dirty="0"/>
              <a:t> 147 MHz</a:t>
            </a:r>
            <a:endParaRPr lang="fi-FI" sz="2800" dirty="0"/>
          </a:p>
          <a:p>
            <a:r>
              <a:rPr lang="de-DE" sz="2800" i="1" dirty="0"/>
              <a:t>Pfefferminz:</a:t>
            </a:r>
            <a:r>
              <a:rPr lang="de-DE" sz="2800" dirty="0"/>
              <a:t> 78 MHz	</a:t>
            </a:r>
            <a:r>
              <a:rPr lang="fi-FI" sz="2800" i="1" dirty="0" err="1"/>
              <a:t>Thieves</a:t>
            </a:r>
            <a:r>
              <a:rPr lang="fi-FI" sz="2800" i="1" dirty="0"/>
              <a:t>: </a:t>
            </a:r>
            <a:r>
              <a:rPr lang="fi-FI" sz="2800" dirty="0"/>
              <a:t>150 MHz</a:t>
            </a:r>
            <a:endParaRPr lang="de-DE" sz="2800" dirty="0"/>
          </a:p>
          <a:p>
            <a:r>
              <a:rPr lang="fi-FI" sz="2800" i="1" dirty="0" err="1"/>
              <a:t>Citrus</a:t>
            </a:r>
            <a:r>
              <a:rPr lang="fi-FI" sz="2800" i="1" dirty="0"/>
              <a:t> </a:t>
            </a:r>
            <a:r>
              <a:rPr lang="fi-FI" sz="2800" i="1" dirty="0" err="1"/>
              <a:t>Fresh</a:t>
            </a:r>
            <a:r>
              <a:rPr lang="fi-FI" sz="2800" i="1" dirty="0"/>
              <a:t>: </a:t>
            </a:r>
            <a:r>
              <a:rPr lang="fi-FI" sz="2800" dirty="0"/>
              <a:t>90 MHz 	</a:t>
            </a:r>
            <a:r>
              <a:rPr lang="fi-FI" sz="2800" i="1" dirty="0" err="1"/>
              <a:t>Gentle</a:t>
            </a:r>
            <a:r>
              <a:rPr lang="fi-FI" sz="2800" i="1" dirty="0"/>
              <a:t> Baby: </a:t>
            </a:r>
            <a:r>
              <a:rPr lang="fi-FI" sz="2800" dirty="0"/>
              <a:t>152 MHz</a:t>
            </a:r>
            <a:endParaRPr lang="de-DE" sz="2800" dirty="0"/>
          </a:p>
          <a:p>
            <a:r>
              <a:rPr lang="fi-FI" sz="2800" i="1" dirty="0" err="1"/>
              <a:t>Xmas</a:t>
            </a:r>
            <a:r>
              <a:rPr lang="fi-FI" sz="2800" i="1" dirty="0"/>
              <a:t> Spirit: </a:t>
            </a:r>
            <a:r>
              <a:rPr lang="fi-FI" sz="2800" dirty="0"/>
              <a:t>104 MHz 	</a:t>
            </a:r>
            <a:r>
              <a:rPr lang="de-DE" sz="2800" i="1" dirty="0"/>
              <a:t>Immortelle:</a:t>
            </a:r>
            <a:r>
              <a:rPr lang="de-DE" sz="2800" dirty="0"/>
              <a:t> 181 MHz</a:t>
            </a:r>
            <a:endParaRPr lang="fi-FI" sz="2800" dirty="0"/>
          </a:p>
          <a:p>
            <a:r>
              <a:rPr lang="de-DE" sz="2800" i="1" dirty="0"/>
              <a:t>Myrrhe: </a:t>
            </a:r>
            <a:r>
              <a:rPr lang="de-DE" sz="2800" dirty="0"/>
              <a:t>105 MHz 		</a:t>
            </a:r>
            <a:r>
              <a:rPr lang="fi-FI" sz="2800" i="1" dirty="0" err="1"/>
              <a:t>Joy</a:t>
            </a:r>
            <a:r>
              <a:rPr lang="fi-FI" sz="2800" i="1" dirty="0"/>
              <a:t>:</a:t>
            </a:r>
            <a:r>
              <a:rPr lang="fi-FI" sz="2800" dirty="0"/>
              <a:t> 188 MHz</a:t>
            </a:r>
            <a:endParaRPr lang="de-DE" sz="2800" dirty="0"/>
          </a:p>
          <a:p>
            <a:r>
              <a:rPr lang="fi-FI" sz="2800" i="1" dirty="0"/>
              <a:t>Pan </a:t>
            </a:r>
            <a:r>
              <a:rPr lang="fi-FI" sz="2800" i="1" dirty="0" err="1"/>
              <a:t>Away</a:t>
            </a:r>
            <a:r>
              <a:rPr lang="fi-FI" sz="2800" i="1" dirty="0"/>
              <a:t>: </a:t>
            </a:r>
            <a:r>
              <a:rPr lang="fi-FI" sz="2800" dirty="0"/>
              <a:t>112 MHz 	</a:t>
            </a:r>
            <a:r>
              <a:rPr lang="de-DE" sz="2800" i="1" dirty="0"/>
              <a:t>Rose:</a:t>
            </a:r>
            <a:r>
              <a:rPr lang="de-DE" sz="2800" dirty="0"/>
              <a:t> 320 MHz</a:t>
            </a:r>
            <a:endParaRPr lang="fi-FI" sz="2800" dirty="0"/>
          </a:p>
          <a:p>
            <a:r>
              <a:rPr lang="de-DE" sz="2800" i="1" dirty="0"/>
              <a:t>Lavendel:</a:t>
            </a:r>
            <a:r>
              <a:rPr lang="de-DE" sz="2800" dirty="0"/>
              <a:t> 118 MHz	</a:t>
            </a:r>
            <a:r>
              <a:rPr lang="de-DE" sz="2800" dirty="0" smtClean="0"/>
              <a:t>	</a:t>
            </a:r>
            <a:r>
              <a:rPr lang="fi-FI" sz="2800" i="1" dirty="0" err="1" smtClean="0"/>
              <a:t>Idaho</a:t>
            </a:r>
            <a:r>
              <a:rPr lang="fi-FI" sz="2800" i="1" dirty="0" smtClean="0"/>
              <a:t> </a:t>
            </a:r>
            <a:r>
              <a:rPr lang="fi-FI" sz="2800" i="1" dirty="0" err="1"/>
              <a:t>Blue</a:t>
            </a:r>
            <a:r>
              <a:rPr lang="fi-FI" sz="2800" i="1" dirty="0"/>
              <a:t> </a:t>
            </a:r>
            <a:r>
              <a:rPr lang="fi-FI" sz="2800" i="1" dirty="0" err="1"/>
              <a:t>Spruce</a:t>
            </a:r>
            <a:r>
              <a:rPr lang="fi-FI" sz="2800" i="1" dirty="0"/>
              <a:t>: </a:t>
            </a:r>
            <a:r>
              <a:rPr lang="fi-FI" sz="2800" dirty="0"/>
              <a:t>428 MHz</a:t>
            </a:r>
          </a:p>
          <a:p>
            <a:r>
              <a:rPr lang="fi-FI" sz="2800" dirty="0"/>
              <a:t>	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1087225" y="4325600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 err="1"/>
              <a:t>YLDist.com</a:t>
            </a:r>
            <a:endParaRPr lang="de-DE" dirty="0"/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89883" y="1978982"/>
            <a:ext cx="8228013" cy="14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von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ätherischen Ölen</a:t>
            </a:r>
            <a:endParaRPr lang="de-DE" sz="4000" dirty="0">
              <a:solidFill>
                <a:schemeClr val="bg1">
                  <a:lumMod val="50000"/>
                </a:schemeClr>
              </a:solidFill>
              <a:latin typeface="Charter Roman"/>
              <a:cs typeface="Charter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36516" y="942604"/>
            <a:ext cx="7470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800" dirty="0" smtClean="0">
                <a:solidFill>
                  <a:srgbClr val="800080"/>
                </a:solidFill>
                <a:latin typeface="Charter Roman"/>
                <a:cs typeface="Charter Roman"/>
              </a:rPr>
              <a:t>Anwendung</a:t>
            </a:r>
            <a:endParaRPr lang="de-DE" sz="8800" dirty="0">
              <a:solidFill>
                <a:srgbClr val="800080"/>
              </a:solidFill>
            </a:endParaRP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0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4965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Arten der ANWENDUNG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808836" y="1394251"/>
            <a:ext cx="5532343" cy="1764313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Diffusion / Inhalation </a:t>
            </a:r>
          </a:p>
          <a:p>
            <a:pPr algn="ctr"/>
            <a:r>
              <a:rPr lang="de-DE" dirty="0"/>
              <a:t>Äußere Anwendung</a:t>
            </a:r>
          </a:p>
          <a:p>
            <a:pPr algn="ctr"/>
            <a:r>
              <a:rPr lang="de-DE" dirty="0"/>
              <a:t>Innere Anwendung</a:t>
            </a:r>
          </a:p>
          <a:p>
            <a:pPr marL="0" indent="0" algn="ctr">
              <a:buNone/>
            </a:pP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15997"/>
          <a:stretch/>
        </p:blipFill>
        <p:spPr>
          <a:xfrm>
            <a:off x="1808836" y="3548292"/>
            <a:ext cx="1568782" cy="116947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00" y="3543853"/>
            <a:ext cx="1526969" cy="117391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424" y="3541116"/>
            <a:ext cx="1524755" cy="1172210"/>
          </a:xfrm>
          <a:prstGeom prst="rect">
            <a:avLst/>
          </a:prstGeom>
        </p:spPr>
      </p:pic>
      <p:pic>
        <p:nvPicPr>
          <p:cNvPr id="9" name="Bild 8" descr="DufteZeiten_wei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4965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DIFFUSION / INHALATION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02148" y="1200153"/>
            <a:ext cx="6527984" cy="3667956"/>
          </a:xfrm>
        </p:spPr>
        <p:txBody>
          <a:bodyPr>
            <a:noAutofit/>
          </a:bodyPr>
          <a:lstStyle/>
          <a:p>
            <a:r>
              <a:rPr lang="de-DE" sz="1800" dirty="0"/>
              <a:t>einige Tropfen im Diffusor kalt vernebeln</a:t>
            </a:r>
          </a:p>
          <a:p>
            <a:r>
              <a:rPr lang="de-DE" sz="1800" dirty="0"/>
              <a:t>direkt am Fläschchen riechen</a:t>
            </a:r>
          </a:p>
          <a:p>
            <a:r>
              <a:rPr lang="de-DE" sz="1800" dirty="0"/>
              <a:t>einen Tropfen auf die Hand, verreiben &amp; riechen</a:t>
            </a:r>
          </a:p>
          <a:p>
            <a:r>
              <a:rPr lang="de-DE" sz="1800" dirty="0"/>
              <a:t>einen Tropfen in Topf mit heißem Wasser &amp; inhalieren</a:t>
            </a:r>
          </a:p>
          <a:p>
            <a:r>
              <a:rPr lang="de-DE" sz="1800" dirty="0"/>
              <a:t>einige Tropfen auf ein feuchtes Tuch und auf die Heizung hängen</a:t>
            </a:r>
          </a:p>
          <a:p>
            <a:r>
              <a:rPr lang="de-DE" sz="1800" dirty="0"/>
              <a:t>mit Wasser als Spray zur Verbesserung der Raumluft</a:t>
            </a:r>
          </a:p>
          <a:p>
            <a:r>
              <a:rPr lang="de-DE" sz="1800" dirty="0"/>
              <a:t>einige Tropfen in ein Schälchen Wasser</a:t>
            </a:r>
          </a:p>
          <a:p>
            <a:r>
              <a:rPr lang="de-DE" sz="1800" dirty="0"/>
              <a:t>einen Wattebausch mit Öl in die Lüftung des Autos stecken</a:t>
            </a:r>
          </a:p>
          <a:p>
            <a:r>
              <a:rPr lang="de-DE" sz="1800" dirty="0"/>
              <a:t>einige Tropfen auf ein Tuch in den Wäscheschrank</a:t>
            </a:r>
          </a:p>
          <a:p>
            <a:r>
              <a:rPr lang="de-DE" sz="1800" dirty="0"/>
              <a:t>Duftmedaillons als Halskette oder Autodiffusor</a:t>
            </a: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4965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ÄUSSERE ANWENDUNG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02148" y="1200153"/>
            <a:ext cx="6527984" cy="3667956"/>
          </a:xfrm>
        </p:spPr>
        <p:txBody>
          <a:bodyPr>
            <a:noAutofit/>
          </a:bodyPr>
          <a:lstStyle/>
          <a:p>
            <a:r>
              <a:rPr lang="de-DE" sz="1800" dirty="0"/>
              <a:t>pur oder mit etwas </a:t>
            </a:r>
            <a:r>
              <a:rPr lang="de-DE" sz="1800" dirty="0" err="1"/>
              <a:t>Basisöl</a:t>
            </a:r>
            <a:r>
              <a:rPr lang="de-DE" sz="1800" dirty="0"/>
              <a:t> (z.B. V6) auftragen</a:t>
            </a:r>
          </a:p>
          <a:p>
            <a:r>
              <a:rPr lang="de-DE" sz="1800" dirty="0"/>
              <a:t>pur oder verdünnt auf die </a:t>
            </a:r>
            <a:r>
              <a:rPr lang="de-DE" sz="1800" dirty="0" err="1"/>
              <a:t>VitaFlex</a:t>
            </a:r>
            <a:r>
              <a:rPr lang="de-DE" sz="1800" dirty="0"/>
              <a:t>-Zonen an Hand oder Fuß auftragen und einmassieren</a:t>
            </a:r>
          </a:p>
          <a:p>
            <a:r>
              <a:rPr lang="de-DE" sz="1800" dirty="0"/>
              <a:t>mit hochwertigem </a:t>
            </a:r>
            <a:r>
              <a:rPr lang="de-DE" sz="1800" dirty="0" err="1"/>
              <a:t>Basisöl</a:t>
            </a:r>
            <a:r>
              <a:rPr lang="de-DE" sz="1800" dirty="0"/>
              <a:t> vermischt für eine Massage </a:t>
            </a:r>
          </a:p>
          <a:p>
            <a:r>
              <a:rPr lang="de-DE" sz="1800" dirty="0"/>
              <a:t>einige Tropfen in neutrale </a:t>
            </a:r>
            <a:r>
              <a:rPr lang="de-DE" sz="1800" dirty="0" err="1"/>
              <a:t>Duschgelbasis</a:t>
            </a:r>
            <a:endParaRPr lang="de-DE" sz="1800" dirty="0"/>
          </a:p>
          <a:p>
            <a:r>
              <a:rPr lang="de-DE" sz="1800" dirty="0"/>
              <a:t>mit Emulgator (Salz, Milch, Schlagobers, Honig) als Badezusatz</a:t>
            </a:r>
          </a:p>
          <a:p>
            <a:r>
              <a:rPr lang="de-DE" sz="1800" dirty="0"/>
              <a:t>als Zusatz in neutrales Shampoo zur Haarpflege</a:t>
            </a:r>
          </a:p>
          <a:p>
            <a:r>
              <a:rPr lang="de-DE" sz="1800" dirty="0"/>
              <a:t>eine ätherische Mischung im </a:t>
            </a:r>
            <a:r>
              <a:rPr lang="de-DE" sz="1800" dirty="0" err="1"/>
              <a:t>RollOn</a:t>
            </a:r>
            <a:r>
              <a:rPr lang="de-DE" sz="1800" dirty="0"/>
              <a:t> als Parfum </a:t>
            </a:r>
          </a:p>
          <a:p>
            <a:r>
              <a:rPr lang="de-DE" sz="1800" dirty="0"/>
              <a:t>in natürlichen, chemiefreien Hautpflegeprodukten</a:t>
            </a:r>
          </a:p>
          <a:p>
            <a:r>
              <a:rPr lang="de-DE" sz="1800" dirty="0"/>
              <a:t>im Spray mit Wasser verdünnt als energetischer Schutz </a:t>
            </a:r>
          </a:p>
          <a:p>
            <a:r>
              <a:rPr lang="de-DE" sz="1800" dirty="0"/>
              <a:t>zur Insektenabwehr</a:t>
            </a: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5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800080"/>
                </a:solidFill>
              </a:rPr>
              <a:t>Vitaflex</a:t>
            </a:r>
            <a:r>
              <a:rPr lang="de-DE" dirty="0">
                <a:solidFill>
                  <a:srgbClr val="800080"/>
                </a:solidFill>
              </a:rPr>
              <a:t>-Zonen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12316"/>
          <a:stretch/>
        </p:blipFill>
        <p:spPr>
          <a:xfrm>
            <a:off x="975992" y="1236408"/>
            <a:ext cx="6957075" cy="39299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60773" y="1558649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Obere Lymphwege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998730" y="1557160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Obere Lymphwege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56911" y="1228561"/>
            <a:ext cx="968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Schädeldach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78448" y="1529872"/>
            <a:ext cx="88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Hypophyse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855827" y="1892304"/>
            <a:ext cx="1119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Nackenbereich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954594" y="2190460"/>
            <a:ext cx="930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Speiseröhre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69917" y="2459753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Solarplexus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127946" y="2827140"/>
            <a:ext cx="619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Magen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973116" y="3057949"/>
            <a:ext cx="89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Zwölffinger</a:t>
            </a:r>
          </a:p>
          <a:p>
            <a:pPr algn="ctr"/>
            <a:r>
              <a:rPr lang="de-DE" sz="1200" dirty="0" err="1"/>
              <a:t>darm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3903770" y="3473889"/>
            <a:ext cx="1087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Querliegender </a:t>
            </a:r>
          </a:p>
          <a:p>
            <a:pPr algn="ctr"/>
            <a:r>
              <a:rPr lang="de-DE" sz="1200" dirty="0"/>
              <a:t>Dickdarm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992088" y="3929762"/>
            <a:ext cx="85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Dünndarm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60773" y="2575205"/>
            <a:ext cx="53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Leber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60773" y="289640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Gallenblase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60773" y="3107064"/>
            <a:ext cx="837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Zwerchfell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60773" y="3296905"/>
            <a:ext cx="1431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Bauchspeicheldrüse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60773" y="3921431"/>
            <a:ext cx="169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Aufsteigender Dickdarm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998730" y="4031511"/>
            <a:ext cx="169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Absteigender Dickdarm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606838" y="3316147"/>
            <a:ext cx="1431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Bauchspeicheldrüse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7584570" y="291564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Milz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201502" y="3104139"/>
            <a:ext cx="837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Zwerchfell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558922" y="2436705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Herz</a:t>
            </a:r>
          </a:p>
        </p:txBody>
      </p:sp>
      <p:pic>
        <p:nvPicPr>
          <p:cNvPr id="26" name="Bild 25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2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Was sind ÄTHERISCHE ÖLE?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8376" y="1510611"/>
            <a:ext cx="6175022" cy="2327627"/>
          </a:xfrm>
        </p:spPr>
        <p:txBody>
          <a:bodyPr>
            <a:normAutofit lnSpcReduction="10000"/>
          </a:bodyPr>
          <a:lstStyle/>
          <a:p>
            <a:r>
              <a:rPr lang="de-DE" dirty="0"/>
              <a:t>Lebenssaft für die Pflanzen</a:t>
            </a:r>
          </a:p>
          <a:p>
            <a:r>
              <a:rPr lang="de-DE" dirty="0"/>
              <a:t>Schutz vor Schädlingen</a:t>
            </a:r>
          </a:p>
          <a:p>
            <a:r>
              <a:rPr lang="de-DE" dirty="0"/>
              <a:t>Schutz vor Viren, Bakterien, Pilzen </a:t>
            </a:r>
          </a:p>
          <a:p>
            <a:r>
              <a:rPr lang="de-DE" dirty="0"/>
              <a:t>Anlockung von Nützlingen </a:t>
            </a:r>
          </a:p>
        </p:txBody>
      </p:sp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5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8778"/>
            <a:ext cx="8229600" cy="857250"/>
          </a:xfrm>
        </p:spPr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Pflegeprodukte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838" y="1229014"/>
            <a:ext cx="7855746" cy="2080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/>
              <a:t>Eine einfache Möglichkeit ist auch das Verwenden natürlicher Pflegeprodukte auf Basis ätherischer Öle: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Duschgels, Shampoos, </a:t>
            </a:r>
            <a:r>
              <a:rPr lang="de-DE" sz="2400" dirty="0" err="1"/>
              <a:t>Bodylotions</a:t>
            </a:r>
            <a:r>
              <a:rPr lang="de-DE" sz="2400" dirty="0"/>
              <a:t>, Hautcremen, Gesichtsmasken, </a:t>
            </a:r>
            <a:r>
              <a:rPr lang="de-DE" sz="2400" dirty="0" err="1"/>
              <a:t>Reinigungslotions</a:t>
            </a:r>
            <a:r>
              <a:rPr lang="de-DE" sz="2400" dirty="0"/>
              <a:t>, Seifen, Massageöle...</a:t>
            </a:r>
          </a:p>
          <a:p>
            <a:endParaRPr lang="de-DE" sz="2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t="27334"/>
          <a:stretch/>
        </p:blipFill>
        <p:spPr>
          <a:xfrm>
            <a:off x="2642244" y="3280684"/>
            <a:ext cx="3272114" cy="1827944"/>
          </a:xfrm>
          <a:prstGeom prst="rect">
            <a:avLst/>
          </a:prstGeom>
        </p:spPr>
      </p:pic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F21426-0FA0-954F-A21A-1000F0AE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INNERE ANWENDUNG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A9E5965-6CA8-7046-8EAA-6F651A10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906" y="2310493"/>
            <a:ext cx="4376057" cy="2220685"/>
          </a:xfrm>
        </p:spPr>
        <p:txBody>
          <a:bodyPr>
            <a:normAutofit/>
          </a:bodyPr>
          <a:lstStyle/>
          <a:p>
            <a:r>
              <a:rPr lang="de-DE" sz="1800" dirty="0"/>
              <a:t>in Kapseln</a:t>
            </a:r>
          </a:p>
          <a:p>
            <a:r>
              <a:rPr lang="de-DE" sz="1800" dirty="0"/>
              <a:t>im Trinkwasser</a:t>
            </a:r>
          </a:p>
          <a:p>
            <a:r>
              <a:rPr lang="de-DE" sz="1800" dirty="0"/>
              <a:t>mit Honig, Agavensirup,…</a:t>
            </a:r>
          </a:p>
          <a:p>
            <a:r>
              <a:rPr lang="de-DE" sz="1800" dirty="0"/>
              <a:t>in </a:t>
            </a:r>
            <a:r>
              <a:rPr lang="de-DE" sz="1800" dirty="0" err="1"/>
              <a:t>Smoothies</a:t>
            </a:r>
            <a:r>
              <a:rPr lang="de-DE" sz="1800" dirty="0"/>
              <a:t>, Joghurt, Müsli,…</a:t>
            </a:r>
          </a:p>
          <a:p>
            <a:r>
              <a:rPr lang="de-DE" sz="1800" dirty="0"/>
              <a:t>zum Würzen beim Kochen &amp; Backen</a:t>
            </a:r>
          </a:p>
          <a:p>
            <a:r>
              <a:rPr lang="de-DE" sz="1800" dirty="0"/>
              <a:t>in Nahrungsergänzungen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71AC1A-51F1-2049-9CE6-AAB1A0711CB1}"/>
              </a:ext>
            </a:extLst>
          </p:cNvPr>
          <p:cNvSpPr/>
          <p:nvPr/>
        </p:nvSpPr>
        <p:spPr>
          <a:xfrm>
            <a:off x="587827" y="1063229"/>
            <a:ext cx="7894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Da die ätherischen Öle von Young Living so gut kontrolliert und vollkommen rein sind, werden nun auch viele Öle in Europa als NAHRUNGSERGÄNZUNG zugelassen.</a:t>
            </a:r>
          </a:p>
          <a:p>
            <a:endParaRPr lang="de-DE" sz="1400" dirty="0"/>
          </a:p>
          <a:p>
            <a:pPr algn="ctr"/>
            <a:r>
              <a:rPr lang="de-DE" sz="1400" dirty="0"/>
              <a:t>Die sogenannten PLUS-</a:t>
            </a:r>
            <a:r>
              <a:rPr lang="de-DE" sz="1400" dirty="0" smtClean="0"/>
              <a:t>Öle können </a:t>
            </a:r>
            <a:r>
              <a:rPr lang="de-DE" sz="1400" dirty="0"/>
              <a:t>auch wie folgt verwendet werden:</a:t>
            </a:r>
          </a:p>
        </p:txBody>
      </p:sp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4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0765" y="430495"/>
            <a:ext cx="82296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rgbClr val="800080"/>
                </a:solidFill>
                <a:latin typeface="+mj-lt"/>
              </a:rPr>
              <a:t>Einzigartig! Die PLUS-Öle: </a:t>
            </a:r>
          </a:p>
          <a:p>
            <a:pPr marL="0" indent="0">
              <a:buNone/>
            </a:pPr>
            <a:r>
              <a:rPr lang="de-DE" sz="1400" dirty="0"/>
              <a:t>Zitrone, Mandarine, Orange, Pfefferminze, Thymian, Oregano, Basilikum, </a:t>
            </a:r>
            <a:r>
              <a:rPr lang="de-DE" sz="1400" dirty="0" err="1"/>
              <a:t>Thieves</a:t>
            </a:r>
            <a:r>
              <a:rPr lang="de-DE" sz="1400" dirty="0"/>
              <a:t>, Kardamom, Fenchel, Muskatnuss, Nelke, Petersilie, Koriander, Kreuzkümmel, Schwarzer Pfeffer, Zimt, Dill, Ingwer, Lavendel, Zitronengras, Majoran, Rosmarin, Salbei, Estragon, Citrus </a:t>
            </a:r>
            <a:r>
              <a:rPr lang="de-DE" sz="1400" dirty="0" err="1" smtClean="0"/>
              <a:t>Fresh</a:t>
            </a:r>
            <a:r>
              <a:rPr lang="de-DE" sz="1400" dirty="0" smtClean="0"/>
              <a:t>,...</a:t>
            </a:r>
            <a:endParaRPr lang="de-DE" sz="1400" dirty="0"/>
          </a:p>
        </p:txBody>
      </p:sp>
      <p:pic>
        <p:nvPicPr>
          <p:cNvPr id="5" name="Bild 4" descr="Plus-Ö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909"/>
            <a:ext cx="9144000" cy="3384677"/>
          </a:xfrm>
          <a:prstGeom prst="rect">
            <a:avLst/>
          </a:prstGeom>
        </p:spPr>
      </p:pic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853622" y="605990"/>
            <a:ext cx="7816850" cy="1608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>
                <a:solidFill>
                  <a:srgbClr val="800080"/>
                </a:solidFill>
              </a:rPr>
              <a:t>... mittels zugelassener NAHRUNGSERGÄNZUNGEN</a:t>
            </a:r>
            <a:r>
              <a:rPr lang="de-DE" sz="2400" dirty="0">
                <a:solidFill>
                  <a:srgbClr val="800080"/>
                </a:solidFill>
              </a:rPr>
              <a:t> </a:t>
            </a:r>
            <a:br>
              <a:rPr lang="de-DE" sz="2400" dirty="0">
                <a:solidFill>
                  <a:srgbClr val="800080"/>
                </a:solidFill>
              </a:rPr>
            </a:br>
            <a:endParaRPr lang="de-DE" sz="2400" dirty="0">
              <a:solidFill>
                <a:srgbClr val="800080"/>
              </a:solidFill>
            </a:endParaRPr>
          </a:p>
          <a:p>
            <a:pPr marL="0" indent="0">
              <a:buNone/>
            </a:pPr>
            <a:r>
              <a:rPr lang="de-DE" sz="2000" dirty="0" err="1"/>
              <a:t>NingXia</a:t>
            </a:r>
            <a:r>
              <a:rPr lang="de-DE" sz="2000" dirty="0"/>
              <a:t> </a:t>
            </a:r>
            <a:r>
              <a:rPr lang="de-DE" sz="2000" dirty="0" err="1"/>
              <a:t>Red</a:t>
            </a:r>
            <a:r>
              <a:rPr lang="de-DE" sz="2000" dirty="0"/>
              <a:t>, </a:t>
            </a:r>
            <a:r>
              <a:rPr lang="de-DE" sz="2000" dirty="0" err="1"/>
              <a:t>NingXia</a:t>
            </a:r>
            <a:r>
              <a:rPr lang="de-DE" sz="2000" dirty="0"/>
              <a:t> </a:t>
            </a:r>
            <a:r>
              <a:rPr lang="de-DE" sz="2000" dirty="0" err="1"/>
              <a:t>Nitro</a:t>
            </a:r>
            <a:r>
              <a:rPr lang="de-DE" sz="2000" dirty="0"/>
              <a:t>, </a:t>
            </a:r>
            <a:r>
              <a:rPr lang="de-DE" sz="2000" dirty="0" err="1"/>
              <a:t>Detoxyme</a:t>
            </a:r>
            <a:r>
              <a:rPr lang="de-DE" sz="2000" dirty="0"/>
              <a:t>, </a:t>
            </a:r>
            <a:r>
              <a:rPr lang="de-DE" sz="2000" dirty="0" err="1"/>
              <a:t>Comfortone</a:t>
            </a:r>
            <a:r>
              <a:rPr lang="de-DE" sz="2000" dirty="0"/>
              <a:t>, Balance </a:t>
            </a:r>
            <a:r>
              <a:rPr lang="de-DE" sz="2000" dirty="0" err="1"/>
              <a:t>Complete</a:t>
            </a:r>
            <a:r>
              <a:rPr lang="de-DE" sz="2000" dirty="0"/>
              <a:t>, </a:t>
            </a:r>
            <a:r>
              <a:rPr lang="de-DE" sz="2000" dirty="0" err="1"/>
              <a:t>Inner</a:t>
            </a:r>
            <a:r>
              <a:rPr lang="de-DE" sz="2000" dirty="0"/>
              <a:t> Defense-Kapseln, Super Vitamin D, Super C, </a:t>
            </a:r>
            <a:r>
              <a:rPr lang="de-DE" sz="2000" dirty="0" err="1"/>
              <a:t>Slique</a:t>
            </a:r>
            <a:r>
              <a:rPr lang="de-DE" sz="2000" dirty="0"/>
              <a:t> Produkte...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086" y="2364979"/>
            <a:ext cx="3848725" cy="247946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03" y="2550282"/>
            <a:ext cx="3393735" cy="2207575"/>
          </a:xfrm>
          <a:prstGeom prst="rect">
            <a:avLst/>
          </a:prstGeom>
        </p:spPr>
      </p:pic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AB7B5D99-A98D-8C4E-8D65-ED76E590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Wo/wie fang ich nur an?</a:t>
            </a:r>
            <a:endParaRPr lang="de-DE" dirty="0"/>
          </a:p>
        </p:txBody>
      </p:sp>
      <p:pic>
        <p:nvPicPr>
          <p:cNvPr id="7" name="Grafik 6" descr="Ein Bild, das Tisch, Papier, Drachen, Paar enthält.&#10;&#10;Automatisch generierte Beschreibung">
            <a:extLst>
              <a:ext uri="{FF2B5EF4-FFF2-40B4-BE49-F238E27FC236}">
                <a16:creationId xmlns:a16="http://schemas.microsoft.com/office/drawing/2014/main" xmlns="" id="{0613579C-73E4-8942-865D-3042665C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44" y="1268116"/>
            <a:ext cx="4478111" cy="2985407"/>
          </a:xfrm>
          <a:prstGeom prst="rect">
            <a:avLst/>
          </a:prstGeom>
        </p:spPr>
      </p:pic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Der ideale Einstieg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7" y="1746994"/>
            <a:ext cx="5315134" cy="3094427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25395" y="1100161"/>
            <a:ext cx="7424591" cy="5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rgbClr val="800080"/>
                </a:solidFill>
              </a:rPr>
              <a:t>Das PREMIUM STARTERSET – </a:t>
            </a:r>
          </a:p>
          <a:p>
            <a:r>
              <a:rPr lang="de-DE" sz="2800" dirty="0">
                <a:solidFill>
                  <a:srgbClr val="800080"/>
                </a:solidFill>
              </a:rPr>
              <a:t>Öle für Dein gesundes &amp; entspanntes Zuhause </a:t>
            </a:r>
          </a:p>
        </p:txBody>
      </p:sp>
      <p:sp>
        <p:nvSpPr>
          <p:cNvPr id="3" name="Rechteck 2"/>
          <p:cNvSpPr/>
          <p:nvPr/>
        </p:nvSpPr>
        <p:spPr>
          <a:xfrm rot="287541">
            <a:off x="3866708" y="1742553"/>
            <a:ext cx="3709114" cy="58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GRATIS </a:t>
            </a:r>
            <a:r>
              <a:rPr lang="de-DE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Dewdrop</a:t>
            </a:r>
            <a:r>
              <a:rPr lang="de-DE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 Diffusor</a:t>
            </a:r>
          </a:p>
        </p:txBody>
      </p:sp>
      <p:sp>
        <p:nvSpPr>
          <p:cNvPr id="7" name="Nach links gekrümmter Pfeil 6"/>
          <p:cNvSpPr/>
          <p:nvPr/>
        </p:nvSpPr>
        <p:spPr>
          <a:xfrm rot="699519">
            <a:off x="6756633" y="2418007"/>
            <a:ext cx="524931" cy="79837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9" name="Bild 8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0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Das PREMIUM-Starterset</a:t>
            </a:r>
          </a:p>
        </p:txBody>
      </p:sp>
      <p:sp>
        <p:nvSpPr>
          <p:cNvPr id="6" name="Rechteck 5"/>
          <p:cNvSpPr/>
          <p:nvPr/>
        </p:nvSpPr>
        <p:spPr>
          <a:xfrm>
            <a:off x="1092199" y="1217711"/>
            <a:ext cx="66463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LAVENDEL</a:t>
            </a:r>
            <a:r>
              <a:rPr lang="de-DE" dirty="0"/>
              <a:t> – beruhigend, entspannend, hautpflegend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PFEFFERMINZ</a:t>
            </a:r>
            <a:r>
              <a:rPr lang="de-DE" dirty="0"/>
              <a:t> – erfrischend, klärend, kühlend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ZITRONE</a:t>
            </a:r>
            <a:r>
              <a:rPr lang="de-DE" dirty="0"/>
              <a:t> – reinigend, stimmungserhellend, lösend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WEIHRAUCH</a:t>
            </a:r>
            <a:r>
              <a:rPr lang="de-DE" dirty="0"/>
              <a:t> – hautpflegend, zentrierend, öffnend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COPAIBA</a:t>
            </a:r>
            <a:r>
              <a:rPr lang="de-DE" dirty="0"/>
              <a:t> – beruhigend, unterstützend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THIEVES</a:t>
            </a:r>
            <a:r>
              <a:rPr lang="de-DE" dirty="0"/>
              <a:t> (Die Diebe) – reinigend, wärmend</a:t>
            </a:r>
          </a:p>
          <a:p>
            <a:r>
              <a:rPr lang="de-DE" dirty="0"/>
              <a:t>	</a:t>
            </a:r>
            <a:r>
              <a:rPr lang="de-DE" dirty="0">
                <a:solidFill>
                  <a:srgbClr val="800080"/>
                </a:solidFill>
              </a:rPr>
              <a:t>PURIFICATION</a:t>
            </a:r>
            <a:r>
              <a:rPr lang="de-DE" dirty="0"/>
              <a:t> (Reinigung) – frisch, reinigend, desodorierend</a:t>
            </a:r>
          </a:p>
          <a:p>
            <a:r>
              <a:rPr lang="it-IT" dirty="0"/>
              <a:t>	</a:t>
            </a:r>
            <a:r>
              <a:rPr lang="it-IT" dirty="0">
                <a:solidFill>
                  <a:srgbClr val="800080"/>
                </a:solidFill>
              </a:rPr>
              <a:t>R.C.</a:t>
            </a:r>
            <a:r>
              <a:rPr lang="it-IT" dirty="0"/>
              <a:t> – </a:t>
            </a:r>
            <a:r>
              <a:rPr lang="it-IT" dirty="0" err="1"/>
              <a:t>befreiend</a:t>
            </a:r>
            <a:r>
              <a:rPr lang="it-IT" dirty="0"/>
              <a:t>, </a:t>
            </a:r>
            <a:r>
              <a:rPr lang="it-IT" dirty="0" err="1"/>
              <a:t>erfrischend</a:t>
            </a:r>
            <a:r>
              <a:rPr lang="it-IT" dirty="0"/>
              <a:t>, </a:t>
            </a:r>
            <a:r>
              <a:rPr lang="it-IT" dirty="0" err="1"/>
              <a:t>entspannend</a:t>
            </a:r>
            <a:endParaRPr lang="it-IT" dirty="0"/>
          </a:p>
          <a:p>
            <a:r>
              <a:rPr lang="it-IT" dirty="0"/>
              <a:t>	</a:t>
            </a:r>
            <a:r>
              <a:rPr lang="it-IT" dirty="0">
                <a:solidFill>
                  <a:srgbClr val="800080"/>
                </a:solidFill>
              </a:rPr>
              <a:t>DIGIZE</a:t>
            </a:r>
            <a:r>
              <a:rPr lang="it-IT" dirty="0"/>
              <a:t> – </a:t>
            </a:r>
            <a:r>
              <a:rPr lang="it-IT" dirty="0" err="1"/>
              <a:t>wärmend</a:t>
            </a:r>
            <a:r>
              <a:rPr lang="it-IT" dirty="0"/>
              <a:t>, </a:t>
            </a:r>
            <a:r>
              <a:rPr lang="it-IT" dirty="0" err="1"/>
              <a:t>aktivierend</a:t>
            </a:r>
            <a:endParaRPr lang="it-IT" dirty="0"/>
          </a:p>
          <a:p>
            <a:r>
              <a:rPr lang="it-IT" dirty="0"/>
              <a:t>	</a:t>
            </a:r>
            <a:r>
              <a:rPr lang="it-IT" dirty="0">
                <a:solidFill>
                  <a:srgbClr val="800080"/>
                </a:solidFill>
              </a:rPr>
              <a:t>PAN</a:t>
            </a:r>
            <a:r>
              <a:rPr lang="it-IT" dirty="0"/>
              <a:t> </a:t>
            </a:r>
            <a:r>
              <a:rPr lang="it-IT" dirty="0">
                <a:solidFill>
                  <a:srgbClr val="800080"/>
                </a:solidFill>
              </a:rPr>
              <a:t>AWAY</a:t>
            </a:r>
            <a:r>
              <a:rPr lang="it-IT" dirty="0"/>
              <a:t> – </a:t>
            </a:r>
            <a:r>
              <a:rPr lang="it-IT" dirty="0" err="1"/>
              <a:t>entspannend</a:t>
            </a:r>
            <a:r>
              <a:rPr lang="it-IT" dirty="0"/>
              <a:t>, </a:t>
            </a:r>
            <a:r>
              <a:rPr lang="it-IT" dirty="0" err="1"/>
              <a:t>lindernd</a:t>
            </a:r>
            <a:r>
              <a:rPr lang="it-IT" dirty="0"/>
              <a:t>, </a:t>
            </a:r>
            <a:r>
              <a:rPr lang="it-IT" dirty="0" err="1"/>
              <a:t>kühlend</a:t>
            </a:r>
            <a:endParaRPr lang="it-IT" dirty="0"/>
          </a:p>
          <a:p>
            <a:r>
              <a:rPr lang="it-IT" dirty="0"/>
              <a:t>	+ </a:t>
            </a:r>
            <a:r>
              <a:rPr lang="it-IT" dirty="0">
                <a:solidFill>
                  <a:srgbClr val="800080"/>
                </a:solidFill>
              </a:rPr>
              <a:t>STRESS</a:t>
            </a:r>
            <a:r>
              <a:rPr lang="it-IT" dirty="0"/>
              <a:t> </a:t>
            </a:r>
            <a:r>
              <a:rPr lang="it-IT" dirty="0">
                <a:solidFill>
                  <a:srgbClr val="800080"/>
                </a:solidFill>
              </a:rPr>
              <a:t>AWAY</a:t>
            </a:r>
            <a:r>
              <a:rPr lang="it-IT" dirty="0"/>
              <a:t> – </a:t>
            </a:r>
            <a:r>
              <a:rPr lang="it-IT" dirty="0" err="1"/>
              <a:t>beruhigend</a:t>
            </a:r>
            <a:r>
              <a:rPr lang="it-IT" dirty="0"/>
              <a:t>, </a:t>
            </a:r>
            <a:r>
              <a:rPr lang="it-IT" dirty="0" err="1"/>
              <a:t>entspannend</a:t>
            </a:r>
            <a:endParaRPr lang="it-IT" dirty="0"/>
          </a:p>
          <a:p>
            <a:r>
              <a:rPr lang="it-IT" dirty="0"/>
              <a:t>	+ </a:t>
            </a:r>
            <a:r>
              <a:rPr lang="it-IT" dirty="0">
                <a:solidFill>
                  <a:srgbClr val="800080"/>
                </a:solidFill>
              </a:rPr>
              <a:t>ORANGE+ </a:t>
            </a:r>
            <a:r>
              <a:rPr lang="it-IT" dirty="0"/>
              <a:t>– </a:t>
            </a:r>
            <a:r>
              <a:rPr lang="it-IT" dirty="0" err="1"/>
              <a:t>erfrischend</a:t>
            </a:r>
            <a:r>
              <a:rPr lang="it-IT" dirty="0"/>
              <a:t>, </a:t>
            </a:r>
            <a:r>
              <a:rPr lang="it-IT" dirty="0" err="1"/>
              <a:t>stimmungserhellend</a:t>
            </a:r>
            <a:endParaRPr lang="it-IT" dirty="0"/>
          </a:p>
        </p:txBody>
      </p:sp>
      <p:pic>
        <p:nvPicPr>
          <p:cNvPr id="10" name="Bild 9" descr="Copaib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12" y="538199"/>
            <a:ext cx="591376" cy="1418167"/>
          </a:xfrm>
          <a:prstGeom prst="rect">
            <a:avLst/>
          </a:prstGeom>
        </p:spPr>
      </p:pic>
      <p:pic>
        <p:nvPicPr>
          <p:cNvPr id="11" name="Bild 10" descr="Lavendel_si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01" y="623314"/>
            <a:ext cx="609812" cy="1418167"/>
          </a:xfrm>
          <a:prstGeom prst="rect">
            <a:avLst/>
          </a:prstGeom>
        </p:spPr>
      </p:pic>
      <p:pic>
        <p:nvPicPr>
          <p:cNvPr id="12" name="Bild 11" descr="Pfefferminz_sil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6" y="205979"/>
            <a:ext cx="611505" cy="1422105"/>
          </a:xfrm>
          <a:prstGeom prst="rect">
            <a:avLst/>
          </a:prstGeom>
        </p:spPr>
      </p:pic>
      <p:pic>
        <p:nvPicPr>
          <p:cNvPr id="13" name="Bild 12" descr="thieves_sil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" y="2443493"/>
            <a:ext cx="602649" cy="1434715"/>
          </a:xfrm>
          <a:prstGeom prst="rect">
            <a:avLst/>
          </a:prstGeom>
        </p:spPr>
      </p:pic>
      <p:pic>
        <p:nvPicPr>
          <p:cNvPr id="14" name="Bild 13" descr="Purification_sil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5" y="1725751"/>
            <a:ext cx="602811" cy="1435100"/>
          </a:xfrm>
          <a:prstGeom prst="rect">
            <a:avLst/>
          </a:prstGeom>
        </p:spPr>
      </p:pic>
      <p:pic>
        <p:nvPicPr>
          <p:cNvPr id="15" name="Bild 14" descr="lemon_sil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5" y="914767"/>
            <a:ext cx="594906" cy="1426633"/>
          </a:xfrm>
          <a:prstGeom prst="rect">
            <a:avLst/>
          </a:prstGeom>
        </p:spPr>
      </p:pic>
      <p:pic>
        <p:nvPicPr>
          <p:cNvPr id="16" name="Bild 15" descr="weihrauch_sil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57" y="1321170"/>
            <a:ext cx="594183" cy="1414560"/>
          </a:xfrm>
          <a:prstGeom prst="rect">
            <a:avLst/>
          </a:prstGeom>
        </p:spPr>
      </p:pic>
      <p:pic>
        <p:nvPicPr>
          <p:cNvPr id="17" name="Bild 16" descr="panaway_sil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75" y="2240654"/>
            <a:ext cx="585939" cy="1426633"/>
          </a:xfrm>
          <a:prstGeom prst="rect">
            <a:avLst/>
          </a:prstGeom>
        </p:spPr>
      </p:pic>
      <p:pic>
        <p:nvPicPr>
          <p:cNvPr id="18" name="Bild 17" descr="rc_sil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2" y="3260871"/>
            <a:ext cx="602649" cy="1434715"/>
          </a:xfrm>
          <a:prstGeom prst="rect">
            <a:avLst/>
          </a:prstGeom>
        </p:spPr>
      </p:pic>
      <p:pic>
        <p:nvPicPr>
          <p:cNvPr id="19" name="Bild 18" descr="DiGize_sil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12" y="2041686"/>
            <a:ext cx="588262" cy="1418167"/>
          </a:xfrm>
          <a:prstGeom prst="rect">
            <a:avLst/>
          </a:prstGeom>
        </p:spPr>
      </p:pic>
      <p:pic>
        <p:nvPicPr>
          <p:cNvPr id="21" name="Bild 19" descr="stressaway_silo.png">
            <a:extLst>
              <a:ext uri="{FF2B5EF4-FFF2-40B4-BE49-F238E27FC236}">
                <a16:creationId xmlns:a16="http://schemas.microsoft.com/office/drawing/2014/main" xmlns="" id="{BF77DB9A-54E7-7A4F-A7F5-70F11B4737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58" y="3560972"/>
            <a:ext cx="602649" cy="1434715"/>
          </a:xfrm>
          <a:prstGeom prst="rect">
            <a:avLst/>
          </a:prstGeom>
        </p:spPr>
      </p:pic>
      <p:pic>
        <p:nvPicPr>
          <p:cNvPr id="4" name="Grafik 3" descr="Ein Bild, das Tisch, sitzend, Telefon, Flasche enthält.&#10;&#10;Automatisch generierte Beschreibung">
            <a:extLst>
              <a:ext uri="{FF2B5EF4-FFF2-40B4-BE49-F238E27FC236}">
                <a16:creationId xmlns:a16="http://schemas.microsoft.com/office/drawing/2014/main" xmlns="" id="{F570CBEE-740A-7A48-9493-DE304D127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098" y="3522681"/>
            <a:ext cx="757427" cy="1543329"/>
          </a:xfrm>
          <a:prstGeom prst="rect">
            <a:avLst/>
          </a:prstGeom>
        </p:spPr>
      </p:pic>
      <p:pic>
        <p:nvPicPr>
          <p:cNvPr id="20" name="Bild 19" descr="DufteZeiten_weiss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Deine BESTELLUNG - Anmeldung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3" y="969433"/>
            <a:ext cx="6692900" cy="3886200"/>
          </a:xfrm>
          <a:prstGeom prst="rect">
            <a:avLst/>
          </a:prstGeom>
        </p:spPr>
      </p:pic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096693">
            <a:off x="6547784" y="2245360"/>
            <a:ext cx="1889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800080"/>
                </a:solidFill>
              </a:rPr>
              <a:t>NEU: </a:t>
            </a:r>
            <a:r>
              <a:rPr lang="de-DE" sz="1600" dirty="0" smtClean="0"/>
              <a:t>Brand Partner</a:t>
            </a:r>
            <a:endParaRPr lang="de-DE" sz="1600" dirty="0"/>
          </a:p>
        </p:txBody>
      </p:sp>
      <p:sp>
        <p:nvSpPr>
          <p:cNvPr id="4" name="Nach rechts gekrümmter Pfeil 3"/>
          <p:cNvSpPr/>
          <p:nvPr/>
        </p:nvSpPr>
        <p:spPr>
          <a:xfrm rot="15314936">
            <a:off x="6766285" y="2400375"/>
            <a:ext cx="609600" cy="1103987"/>
          </a:xfrm>
          <a:prstGeom prst="curvedRightArrow">
            <a:avLst/>
          </a:prstGeom>
          <a:solidFill>
            <a:srgbClr val="800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2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Vorteile ALS - Bonuspunkte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10" y="924594"/>
            <a:ext cx="6146800" cy="4038600"/>
          </a:xfrm>
          <a:prstGeom prst="rect">
            <a:avLst/>
          </a:prstGeom>
        </p:spPr>
      </p:pic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2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22-04-06 um 07.0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3786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Neues Konto einrichten</a:t>
            </a:r>
          </a:p>
        </p:txBody>
      </p:sp>
      <p:sp>
        <p:nvSpPr>
          <p:cNvPr id="6" name="Rechteck 5"/>
          <p:cNvSpPr/>
          <p:nvPr/>
        </p:nvSpPr>
        <p:spPr>
          <a:xfrm rot="20511958">
            <a:off x="185751" y="3780529"/>
            <a:ext cx="273064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www.youngliving.com</a:t>
            </a:r>
            <a:r>
              <a:rPr lang="de-DE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/</a:t>
            </a:r>
            <a:r>
              <a:rPr lang="de-DE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de_DE</a:t>
            </a:r>
            <a:r>
              <a:rPr lang="de-DE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/</a:t>
            </a:r>
            <a:endParaRPr lang="de-DE" sz="2400" dirty="0"/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Was sind ÄTHERISCHE ÖLE?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667" y="1510611"/>
            <a:ext cx="7610592" cy="1725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 Ätherische Öle haben eine ähnliche Aufgabe wie unser Blut.</a:t>
            </a:r>
          </a:p>
          <a:p>
            <a:pPr marL="0" indent="0" algn="ctr">
              <a:buNone/>
            </a:pPr>
            <a:r>
              <a:rPr lang="de-DE" dirty="0"/>
              <a:t>Wir machen uns diese Wirkung zunutze!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Bild 3" descr="Flascherl_freigestel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9" y="3392913"/>
            <a:ext cx="5277556" cy="1446050"/>
          </a:xfrm>
          <a:prstGeom prst="rect">
            <a:avLst/>
          </a:prstGeom>
        </p:spPr>
      </p:pic>
      <p:pic>
        <p:nvPicPr>
          <p:cNvPr id="6" name="Bild 5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Bildschirmfoto 2022-04-06 um 07.0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64" y="1076073"/>
            <a:ext cx="5992936" cy="20530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Neues Konto einrichten</a:t>
            </a:r>
          </a:p>
        </p:txBody>
      </p:sp>
      <p:sp>
        <p:nvSpPr>
          <p:cNvPr id="7" name="Nach links gekrümmter Pfeil 6"/>
          <p:cNvSpPr/>
          <p:nvPr/>
        </p:nvSpPr>
        <p:spPr>
          <a:xfrm rot="11919865" flipH="1">
            <a:off x="6414865" y="2434085"/>
            <a:ext cx="475702" cy="114526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73695" y="3129149"/>
            <a:ext cx="630766" cy="58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de-DE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HIEr</a:t>
            </a:r>
            <a:endParaRPr lang="de-DE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 (Textkörper)"/>
              <a:cs typeface="Calibri (Textkörper)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77998" y="3568227"/>
            <a:ext cx="1845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acne Condensed Regular"/>
                <a:cs typeface="Aracne Condensed Regular"/>
              </a:rPr>
              <a:t>die Mitgliedsnummer ihrer Beraterin / ihres Beraters eintragen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7172">
            <a:off x="875454" y="3354778"/>
            <a:ext cx="3971330" cy="1167555"/>
          </a:xfrm>
          <a:prstGeom prst="rect">
            <a:avLst/>
          </a:prstGeom>
        </p:spPr>
      </p:pic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800080"/>
                </a:solidFill>
              </a:rPr>
              <a:t>Komm in unser Team!</a:t>
            </a:r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  <p:pic>
        <p:nvPicPr>
          <p:cNvPr id="3" name="Bild 2" descr="Bildschirmfoto 2022-04-07 um 09.15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80" y="1063229"/>
            <a:ext cx="5518276" cy="36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800080"/>
                </a:solidFill>
              </a:rPr>
              <a:t>Das DUFTE ZEITEN Team</a:t>
            </a:r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40007" y="1362870"/>
            <a:ext cx="7855746" cy="30958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3800" dirty="0" smtClean="0"/>
              <a:t>Du möchtest Dir neben bei ein 2. Standbein aufbauen oder im „Öl-Geschäft“ gleich voll losstarten? </a:t>
            </a:r>
            <a:br>
              <a:rPr lang="de-DE" sz="3800" dirty="0" smtClean="0"/>
            </a:br>
            <a:r>
              <a:rPr lang="de-DE" sz="3800" dirty="0" smtClean="0"/>
              <a:t/>
            </a:r>
            <a:br>
              <a:rPr lang="de-DE" sz="3800" dirty="0" smtClean="0"/>
            </a:br>
            <a:r>
              <a:rPr lang="de-DE" sz="2400" dirty="0" smtClean="0"/>
              <a:t>Mit uns wirst Du dabei sicher viel Spaß &amp; Unterstützung haben! 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Wir helfen Dir beim Team-Aufbau und stellen Dir wertvolle Ressourcen zum Geschäftsaufbau zur Verfügung.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Gemeinsam machen wir Ausflüge und fahren zu spannenden YL-Events, wie zur Lavendelernte oder </a:t>
            </a:r>
            <a:r>
              <a:rPr lang="de-DE" sz="2400" dirty="0" err="1" smtClean="0"/>
              <a:t>Raindrop</a:t>
            </a:r>
            <a:r>
              <a:rPr lang="de-DE" sz="2400" dirty="0" smtClean="0"/>
              <a:t>-Trainings nach Kroatien.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Wir freuen uns auf Dich!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463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89883" y="1978982"/>
            <a:ext cx="8228013" cy="144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von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latin typeface="Charter Roman"/>
                <a:cs typeface="Charter Roman"/>
              </a:rPr>
              <a:t>ätherischen Ölen</a:t>
            </a:r>
            <a:endParaRPr lang="de-DE" sz="4000" dirty="0">
              <a:solidFill>
                <a:schemeClr val="bg1">
                  <a:lumMod val="50000"/>
                </a:schemeClr>
              </a:solidFill>
              <a:latin typeface="Charter Roman"/>
              <a:cs typeface="Charter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36516" y="942604"/>
            <a:ext cx="7470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800" dirty="0" smtClean="0">
                <a:solidFill>
                  <a:srgbClr val="800080"/>
                </a:solidFill>
                <a:latin typeface="Charter Roman"/>
                <a:cs typeface="Charter Roman"/>
              </a:rPr>
              <a:t>Gewinnung</a:t>
            </a:r>
            <a:endParaRPr lang="de-DE" sz="8800" dirty="0">
              <a:solidFill>
                <a:srgbClr val="800080"/>
              </a:solidFill>
            </a:endParaRPr>
          </a:p>
        </p:txBody>
      </p:sp>
      <p:pic>
        <p:nvPicPr>
          <p:cNvPr id="5" name="Bild 4" descr="DufteZeiten_wei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Gewinnung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667" y="858699"/>
            <a:ext cx="7610592" cy="2685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 aus:</a:t>
            </a:r>
          </a:p>
          <a:p>
            <a:pPr marL="0" indent="0" algn="ctr">
              <a:buNone/>
            </a:pPr>
            <a:r>
              <a:rPr lang="de-DE" dirty="0"/>
              <a:t>Blüten, Blättern, Nadeln, Samen, Wurzeln, Früchten, Schalen, Ästen, Harz und Holz</a:t>
            </a:r>
          </a:p>
          <a:p>
            <a:pPr marL="0" indent="0" algn="ctr">
              <a:buNone/>
            </a:pPr>
            <a:r>
              <a:rPr lang="de-DE" dirty="0"/>
              <a:t>von Blumen, Sträuchern, Stauden, Bäumen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113708" y="3192801"/>
            <a:ext cx="6398402" cy="1465228"/>
            <a:chOff x="1113708" y="3497966"/>
            <a:chExt cx="6398402" cy="1465228"/>
          </a:xfrm>
        </p:grpSpPr>
        <p:pic>
          <p:nvPicPr>
            <p:cNvPr id="4" name="Bild 3" descr="Weihrauch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40"/>
            <a:stretch/>
          </p:blipFill>
          <p:spPr>
            <a:xfrm>
              <a:off x="6048540" y="3497966"/>
              <a:ext cx="1463570" cy="1465228"/>
            </a:xfrm>
            <a:prstGeom prst="rect">
              <a:avLst/>
            </a:prstGeom>
          </p:spPr>
        </p:pic>
        <p:pic>
          <p:nvPicPr>
            <p:cNvPr id="6" name="Bild 5" descr="IMG_439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3708" y="3497966"/>
              <a:ext cx="1465228" cy="1465228"/>
            </a:xfrm>
            <a:prstGeom prst="rect">
              <a:avLst/>
            </a:prstGeom>
          </p:spPr>
        </p:pic>
        <p:pic>
          <p:nvPicPr>
            <p:cNvPr id="7" name="Bild 6" descr="IMG_5196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5"/>
            <a:stretch/>
          </p:blipFill>
          <p:spPr>
            <a:xfrm>
              <a:off x="2758260" y="3497966"/>
              <a:ext cx="1466978" cy="1465228"/>
            </a:xfrm>
            <a:prstGeom prst="rect">
              <a:avLst/>
            </a:prstGeom>
          </p:spPr>
        </p:pic>
        <p:pic>
          <p:nvPicPr>
            <p:cNvPr id="8" name="Bild 7" descr="Baumrinde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08"/>
            <a:stretch/>
          </p:blipFill>
          <p:spPr>
            <a:xfrm>
              <a:off x="4404562" y="3497966"/>
              <a:ext cx="1464653" cy="1465228"/>
            </a:xfrm>
            <a:prstGeom prst="rect">
              <a:avLst/>
            </a:prstGeom>
          </p:spPr>
        </p:pic>
      </p:grpSp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800080"/>
                </a:solidFill>
              </a:rPr>
              <a:t>Gewinnung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2074" y="1036459"/>
            <a:ext cx="8084726" cy="2685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 durch:</a:t>
            </a:r>
          </a:p>
          <a:p>
            <a:pPr algn="ctr"/>
            <a:r>
              <a:rPr lang="de-DE" dirty="0"/>
              <a:t>Kaltpressung (Zitrusfrüchte)</a:t>
            </a:r>
          </a:p>
          <a:p>
            <a:pPr algn="ctr"/>
            <a:r>
              <a:rPr lang="de-DE" dirty="0"/>
              <a:t>Mazeration oder Enfleurage (Blütenblätter)</a:t>
            </a:r>
          </a:p>
          <a:p>
            <a:pPr algn="ctr"/>
            <a:r>
              <a:rPr lang="de-DE" dirty="0"/>
              <a:t>Dampfdestillation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58506" y="3450705"/>
            <a:ext cx="5679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de-DE" sz="1200" i="1" dirty="0"/>
              <a:t>Für ca. 3 kg Lavendelöl braucht man 100 kg Lavendel.</a:t>
            </a:r>
          </a:p>
          <a:p>
            <a:pPr marL="171450" indent="-171450">
              <a:buFont typeface="Arial"/>
              <a:buChar char="•"/>
            </a:pPr>
            <a:r>
              <a:rPr lang="de-DE" sz="1200" i="1" dirty="0"/>
              <a:t>6.000 Rosenblüten braucht es, um etwa 30ml </a:t>
            </a:r>
            <a:r>
              <a:rPr lang="de-DE" sz="1200" i="1" dirty="0" err="1"/>
              <a:t>äth</a:t>
            </a:r>
            <a:r>
              <a:rPr lang="de-DE" sz="1200" i="1" dirty="0"/>
              <a:t>. Rosenöl zu produzieren.</a:t>
            </a:r>
          </a:p>
          <a:p>
            <a:pPr marL="171450" indent="-171450">
              <a:buFont typeface="Arial"/>
              <a:buChar char="•"/>
            </a:pPr>
            <a:r>
              <a:rPr lang="de-DE" sz="1200" i="1" dirty="0" err="1"/>
              <a:t>Jasminblüten</a:t>
            </a:r>
            <a:r>
              <a:rPr lang="de-DE" sz="1200" i="1" dirty="0"/>
              <a:t> müssen am ersten Tag der Blüte per Hand gepflückt werden, bevor die Sonne heiß wird. Man benötigt 8 Mio. handgepflückter Blüten um 1 kg </a:t>
            </a:r>
            <a:r>
              <a:rPr lang="de-DE" sz="1200" i="1" dirty="0" err="1"/>
              <a:t>Jasminöl</a:t>
            </a:r>
            <a:r>
              <a:rPr lang="de-DE" sz="1200" i="1" dirty="0"/>
              <a:t> zu erhalten. Daher ist es eines der teuersten Öle der Welt!</a:t>
            </a:r>
          </a:p>
          <a:p>
            <a:pPr marL="171450" indent="-171450">
              <a:buFont typeface="Arial"/>
              <a:buChar char="•"/>
            </a:pPr>
            <a:r>
              <a:rPr lang="de-DE" sz="1200" i="1" dirty="0"/>
              <a:t>Ein Sandelholzbaum muss 30 Jahre alt und 9m hoch sein, bevor er zur Destillation verwendet werden kann.</a:t>
            </a:r>
          </a:p>
        </p:txBody>
      </p:sp>
      <p:pic>
        <p:nvPicPr>
          <p:cNvPr id="6" name="Bild 5" descr="Beautyschool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2" t="28889"/>
          <a:stretch/>
        </p:blipFill>
        <p:spPr>
          <a:xfrm>
            <a:off x="276754" y="3213652"/>
            <a:ext cx="1639240" cy="1652147"/>
          </a:xfrm>
          <a:prstGeom prst="rect">
            <a:avLst/>
          </a:prstGeom>
        </p:spPr>
      </p:pic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estillerie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-8"/>
          <a:stretch/>
        </p:blipFill>
        <p:spPr>
          <a:xfrm>
            <a:off x="195204" y="376319"/>
            <a:ext cx="4424839" cy="44244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Destillation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dirty="0"/>
              <a:t>Patentiertes, schonendes Destillationsverfahren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38887" y="2058223"/>
            <a:ext cx="3527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dirty="0"/>
              <a:t>Destillation vor Ort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niedriger Druck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niedrige Temperatur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ständige Überwachung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/>
              <a:t>hochwertige Edelstahlbehälter</a:t>
            </a:r>
          </a:p>
        </p:txBody>
      </p:sp>
      <p:pic>
        <p:nvPicPr>
          <p:cNvPr id="7" name="Bild 6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SAAT ZU SIEGEL</a:t>
            </a:r>
          </a:p>
          <a:p>
            <a:endParaRPr lang="de-DE" dirty="0">
              <a:solidFill>
                <a:srgbClr val="800080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1151138"/>
            <a:ext cx="8229599" cy="7189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590784" y="1870083"/>
            <a:ext cx="35277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800" dirty="0"/>
              <a:t>Aussaat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/>
              <a:t>Anbau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/>
              <a:t>Destillation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/>
              <a:t>Kontrolle</a:t>
            </a:r>
          </a:p>
          <a:p>
            <a:pPr marL="285750" indent="-285750">
              <a:buFont typeface="Arial"/>
              <a:buChar char="•"/>
            </a:pPr>
            <a:r>
              <a:rPr lang="de-DE" sz="2800" dirty="0"/>
              <a:t>Versiegelung</a:t>
            </a:r>
          </a:p>
        </p:txBody>
      </p:sp>
      <p:pic>
        <p:nvPicPr>
          <p:cNvPr id="2" name="Bild 1" descr="SeedtoSea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21" y="1742484"/>
            <a:ext cx="3140663" cy="314066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80924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00080"/>
                </a:solidFill>
              </a:rPr>
              <a:t>Reinheitsversprechen</a:t>
            </a:r>
          </a:p>
          <a:p>
            <a:endParaRPr lang="de-DE" dirty="0">
              <a:solidFill>
                <a:srgbClr val="800080"/>
              </a:solidFill>
            </a:endParaRPr>
          </a:p>
        </p:txBody>
      </p:sp>
      <p:pic>
        <p:nvPicPr>
          <p:cNvPr id="10" name="Bild 9" descr="DufteZeiten_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33" y="4064000"/>
            <a:ext cx="899194" cy="8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1127</Words>
  <Application>Microsoft Macintosh PowerPoint</Application>
  <PresentationFormat>Bildschirmpräsentation (16:9)</PresentationFormat>
  <Paragraphs>238</Paragraphs>
  <Slides>42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3" baseType="lpstr">
      <vt:lpstr>Office-Design</vt:lpstr>
      <vt:lpstr>HERZLICH WILLKOMMEN</vt:lpstr>
      <vt:lpstr>PowerPoint-Präsentation</vt:lpstr>
      <vt:lpstr>Was sind ÄTHERISCHE ÖLE?</vt:lpstr>
      <vt:lpstr>Was sind ÄTHERISCHE ÖLE?</vt:lpstr>
      <vt:lpstr>PowerPoint-Präsentation</vt:lpstr>
      <vt:lpstr>Gewinnung</vt:lpstr>
      <vt:lpstr>Gewinnung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wirken ATHERISCHE ÖLE?</vt:lpstr>
      <vt:lpstr>ÜBER DEN GERUCH</vt:lpstr>
      <vt:lpstr>Über den GERUCH</vt:lpstr>
      <vt:lpstr>ÜBER DIE HAUT</vt:lpstr>
      <vt:lpstr>Über die HAUT</vt:lpstr>
      <vt:lpstr>Über die FREQUENZ/Schwingung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Arten der ANWENDUNG</vt:lpstr>
      <vt:lpstr>DIFFUSION / INHALATION</vt:lpstr>
      <vt:lpstr>ÄUSSERE ANWENDUNG</vt:lpstr>
      <vt:lpstr>Vitaflex-Zonen</vt:lpstr>
      <vt:lpstr>Pflegeprodukte</vt:lpstr>
      <vt:lpstr>INNERE ANWENDUNG</vt:lpstr>
      <vt:lpstr>PowerPoint-Präsentation</vt:lpstr>
      <vt:lpstr>PowerPoint-Präsentation</vt:lpstr>
      <vt:lpstr>Wo/wie fang ich nur an?</vt:lpstr>
      <vt:lpstr>Der ideale Einstieg</vt:lpstr>
      <vt:lpstr>Das PREMIUM-Starterset</vt:lpstr>
      <vt:lpstr>Deine BESTELLUNG - Anmeldung</vt:lpstr>
      <vt:lpstr>Vorteile ALS - Bonuspunkte</vt:lpstr>
      <vt:lpstr>Neues Konto einrichten</vt:lpstr>
      <vt:lpstr>Neues Konto einrichten</vt:lpstr>
      <vt:lpstr>Komm in unser Team!</vt:lpstr>
      <vt:lpstr>Das DUFTE ZEITEN Team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Ätherische Öle von YOUNG LIVING</dc:title>
  <dc:creator>Claudia Greiter</dc:creator>
  <cp:lastModifiedBy>Claudia Greiter</cp:lastModifiedBy>
  <cp:revision>79</cp:revision>
  <dcterms:created xsi:type="dcterms:W3CDTF">2016-08-29T14:55:11Z</dcterms:created>
  <dcterms:modified xsi:type="dcterms:W3CDTF">2022-04-07T07:25:07Z</dcterms:modified>
</cp:coreProperties>
</file>